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47" r:id="rId2"/>
    <p:sldId id="353" r:id="rId3"/>
    <p:sldId id="412" r:id="rId4"/>
    <p:sldId id="413" r:id="rId5"/>
    <p:sldId id="399" r:id="rId6"/>
    <p:sldId id="395" r:id="rId7"/>
    <p:sldId id="352" r:id="rId8"/>
    <p:sldId id="349" r:id="rId9"/>
    <p:sldId id="411" r:id="rId10"/>
    <p:sldId id="350" r:id="rId11"/>
    <p:sldId id="401" r:id="rId12"/>
    <p:sldId id="351" r:id="rId13"/>
    <p:sldId id="396" r:id="rId14"/>
    <p:sldId id="361" r:id="rId15"/>
    <p:sldId id="363" r:id="rId16"/>
    <p:sldId id="365" r:id="rId17"/>
    <p:sldId id="366" r:id="rId18"/>
    <p:sldId id="367" r:id="rId19"/>
    <p:sldId id="368" r:id="rId20"/>
    <p:sldId id="397" r:id="rId21"/>
    <p:sldId id="414" r:id="rId22"/>
    <p:sldId id="370" r:id="rId23"/>
    <p:sldId id="378" r:id="rId24"/>
    <p:sldId id="379" r:id="rId25"/>
    <p:sldId id="381" r:id="rId26"/>
    <p:sldId id="380" r:id="rId27"/>
    <p:sldId id="382" r:id="rId28"/>
    <p:sldId id="384" r:id="rId29"/>
    <p:sldId id="386" r:id="rId30"/>
    <p:sldId id="385" r:id="rId31"/>
    <p:sldId id="415" r:id="rId32"/>
    <p:sldId id="387" r:id="rId33"/>
    <p:sldId id="388" r:id="rId34"/>
    <p:sldId id="389" r:id="rId35"/>
    <p:sldId id="390" r:id="rId36"/>
    <p:sldId id="391" r:id="rId37"/>
    <p:sldId id="377" r:id="rId38"/>
    <p:sldId id="410" r:id="rId39"/>
    <p:sldId id="392" r:id="rId40"/>
    <p:sldId id="393" r:id="rId41"/>
    <p:sldId id="372" r:id="rId42"/>
    <p:sldId id="409" r:id="rId43"/>
    <p:sldId id="406" r:id="rId44"/>
    <p:sldId id="404" r:id="rId45"/>
    <p:sldId id="407" r:id="rId46"/>
    <p:sldId id="408" r:id="rId4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1"/>
    <p:restoredTop sz="86314"/>
  </p:normalViewPr>
  <p:slideViewPr>
    <p:cSldViewPr snapToObjects="1">
      <p:cViewPr varScale="1">
        <p:scale>
          <a:sx n="99" d="100"/>
          <a:sy n="99" d="100"/>
        </p:scale>
        <p:origin x="176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9/14/18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9/14/18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324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1070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biomodel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185672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a software tool that addresses at least one common problem in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project: 50%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95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653516" y="762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802AA-5DE0-BE46-BBB7-9A01E9841DD3}"/>
              </a:ext>
            </a:extLst>
          </p:cNvPr>
          <p:cNvSpPr/>
          <p:nvPr/>
        </p:nvSpPr>
        <p:spPr>
          <a:xfrm>
            <a:off x="5059556" y="1385454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Case Studies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79330F-16A2-354A-A57F-0296B93D4CF8}"/>
              </a:ext>
            </a:extLst>
          </p:cNvPr>
          <p:cNvSpPr/>
          <p:nvPr/>
        </p:nvSpPr>
        <p:spPr>
          <a:xfrm>
            <a:off x="5059556" y="2826327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Ensemble Modeling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75386-27CE-CE4C-A646-AA9E46DB9C35}"/>
              </a:ext>
            </a:extLst>
          </p:cNvPr>
          <p:cNvSpPr/>
          <p:nvPr/>
        </p:nvSpPr>
        <p:spPr>
          <a:xfrm>
            <a:off x="5059556" y="4458528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Pharmaco</a:t>
            </a:r>
            <a:r>
              <a:rPr lang="en-US" b="1" dirty="0"/>
              <a:t>- kinetics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5AB8439-6B6C-EB45-80E9-2046D6732D1F}"/>
              </a:ext>
            </a:extLst>
          </p:cNvPr>
          <p:cNvCxnSpPr>
            <a:stCxn id="12" idx="3"/>
            <a:endCxn id="25" idx="0"/>
          </p:cNvCxnSpPr>
          <p:nvPr/>
        </p:nvCxnSpPr>
        <p:spPr>
          <a:xfrm flipV="1">
            <a:off x="4495800" y="1385454"/>
            <a:ext cx="1202143" cy="4634345"/>
          </a:xfrm>
          <a:prstGeom prst="bentConnector4">
            <a:avLst>
              <a:gd name="adj1" fmla="val 38447"/>
              <a:gd name="adj2" fmla="val 1049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53D26A-E4DF-0A4A-A92B-F4E5B1940A73}"/>
              </a:ext>
            </a:extLst>
          </p:cNvPr>
          <p:cNvCxnSpPr/>
          <p:nvPr/>
        </p:nvCxnSpPr>
        <p:spPr>
          <a:xfrm>
            <a:off x="5697942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16C457-90FD-CF4B-8AE3-562BD0C9D880}"/>
              </a:ext>
            </a:extLst>
          </p:cNvPr>
          <p:cNvCxnSpPr/>
          <p:nvPr/>
        </p:nvCxnSpPr>
        <p:spPr>
          <a:xfrm>
            <a:off x="5697942" y="3740727"/>
            <a:ext cx="0" cy="717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E3FCCF-4C01-B34F-BEE4-C62686A97D19}"/>
              </a:ext>
            </a:extLst>
          </p:cNvPr>
          <p:cNvSpPr txBox="1"/>
          <p:nvPr/>
        </p:nvSpPr>
        <p:spPr>
          <a:xfrm>
            <a:off x="5656441" y="838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6DC93D-3896-E54F-B139-C22C831F71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4900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1821A5-84A3-B341-B0B3-3B185BDEBC1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104900" y="3740727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74DB37-81B4-8540-A119-80762A65F5B9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543300" y="2299854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18A7F8-0DB7-D244-B46C-4AA3E793DE5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543300" y="3692236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E8F736-321F-CE41-AE22-1910A186B3A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543300" y="5084618"/>
            <a:ext cx="0" cy="477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F3835E-AC18-C44B-9CF0-13BCF3288F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654636" y="22098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C5734F-B729-224F-9197-927EC230AEDC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654636" y="38100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F12DC9A-2F7B-6F4E-8015-4691939C1A09}"/>
              </a:ext>
            </a:extLst>
          </p:cNvPr>
          <p:cNvSpPr txBox="1"/>
          <p:nvPr/>
        </p:nvSpPr>
        <p:spPr>
          <a:xfrm>
            <a:off x="800100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11930-A4A6-9948-B490-9A97A5F38EAD}"/>
              </a:ext>
            </a:extLst>
          </p:cNvPr>
          <p:cNvSpPr txBox="1"/>
          <p:nvPr/>
        </p:nvSpPr>
        <p:spPr>
          <a:xfrm>
            <a:off x="800100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779C1A-FBA8-9447-B1F1-7D2176FD6686}"/>
              </a:ext>
            </a:extLst>
          </p:cNvPr>
          <p:cNvSpPr txBox="1"/>
          <p:nvPr/>
        </p:nvSpPr>
        <p:spPr>
          <a:xfrm>
            <a:off x="800100" y="3943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E7986-4BCD-8E43-9E38-8DD1ADA4BC37}"/>
              </a:ext>
            </a:extLst>
          </p:cNvPr>
          <p:cNvSpPr txBox="1"/>
          <p:nvPr/>
        </p:nvSpPr>
        <p:spPr>
          <a:xfrm>
            <a:off x="3189133" y="1047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93813-DE2B-7842-B157-59F7BA83B13F}"/>
              </a:ext>
            </a:extLst>
          </p:cNvPr>
          <p:cNvSpPr txBox="1"/>
          <p:nvPr/>
        </p:nvSpPr>
        <p:spPr>
          <a:xfrm>
            <a:off x="3189133" y="2419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25778-A0B3-FC43-8478-432114EAB0CE}"/>
              </a:ext>
            </a:extLst>
          </p:cNvPr>
          <p:cNvSpPr txBox="1"/>
          <p:nvPr/>
        </p:nvSpPr>
        <p:spPr>
          <a:xfrm>
            <a:off x="3189133" y="38100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5FC9BD-4B51-9646-A4D0-5AA24CD8DA38}"/>
              </a:ext>
            </a:extLst>
          </p:cNvPr>
          <p:cNvSpPr txBox="1"/>
          <p:nvPr/>
        </p:nvSpPr>
        <p:spPr>
          <a:xfrm>
            <a:off x="3189133" y="5238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29E920-BACC-DD4E-B60B-09312B4A4166}"/>
              </a:ext>
            </a:extLst>
          </p:cNvPr>
          <p:cNvSpPr txBox="1"/>
          <p:nvPr/>
        </p:nvSpPr>
        <p:spPr>
          <a:xfrm>
            <a:off x="5862533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0E940A-B6EF-534E-BD7F-4EDC5CF80A4C}"/>
              </a:ext>
            </a:extLst>
          </p:cNvPr>
          <p:cNvSpPr txBox="1"/>
          <p:nvPr/>
        </p:nvSpPr>
        <p:spPr>
          <a:xfrm>
            <a:off x="5862533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41-1655-904E-97FC-0A37BA244083}"/>
              </a:ext>
            </a:extLst>
          </p:cNvPr>
          <p:cNvSpPr txBox="1"/>
          <p:nvPr/>
        </p:nvSpPr>
        <p:spPr>
          <a:xfrm>
            <a:off x="5791200" y="41148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78E0CA-3517-EB45-BE4F-438A04059EE3}"/>
              </a:ext>
            </a:extLst>
          </p:cNvPr>
          <p:cNvSpPr txBox="1"/>
          <p:nvPr/>
        </p:nvSpPr>
        <p:spPr>
          <a:xfrm>
            <a:off x="7234133" y="971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14A959-948C-F54F-B7F3-9AC20611CDC5}"/>
              </a:ext>
            </a:extLst>
          </p:cNvPr>
          <p:cNvSpPr txBox="1"/>
          <p:nvPr/>
        </p:nvSpPr>
        <p:spPr>
          <a:xfrm>
            <a:off x="7234133" y="25525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ACA48D-F063-A244-AF06-28F56FC6127F}"/>
              </a:ext>
            </a:extLst>
          </p:cNvPr>
          <p:cNvSpPr txBox="1"/>
          <p:nvPr/>
        </p:nvSpPr>
        <p:spPr>
          <a:xfrm>
            <a:off x="7162800" y="417189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  <p:bldP spid="25" grpId="0" animBg="1"/>
      <p:bldP spid="26" grpId="0" animBg="1"/>
      <p:bldP spid="27" grpId="0" animBg="1"/>
      <p:bldP spid="36" grpId="0"/>
      <p:bldP spid="36" grpId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cellular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the class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Structure of a cell</a:t>
            </a:r>
          </a:p>
          <a:p>
            <a:r>
              <a:rPr lang="en-US" dirty="0"/>
              <a:t>Biomolecules, biomolecular complexes, enzymes</a:t>
            </a:r>
          </a:p>
          <a:p>
            <a:r>
              <a:rPr lang="en-US" dirty="0"/>
              <a:t>Kinetics models</a:t>
            </a:r>
          </a:p>
          <a:p>
            <a:r>
              <a:rPr lang="en-US" dirty="0"/>
              <a:t>Biological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8506" y="3675757"/>
            <a:ext cx="2400967" cy="181588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DNA controls much of the chemistry of life.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19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 &amp; Overview</a:t>
            </a:r>
          </a:p>
          <a:p>
            <a:r>
              <a:rPr lang="en-US" dirty="0"/>
              <a:t>Biochemistry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What’s This?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6B32A-4C7B-5248-B146-562AD59E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44145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92051"/>
            <a:ext cx="7581901" cy="927149"/>
          </a:xfrm>
        </p:spPr>
        <p:txBody>
          <a:bodyPr/>
          <a:lstStyle/>
          <a:p>
            <a:r>
              <a:rPr lang="en-US" dirty="0"/>
              <a:t>Substructures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21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58588" y="1787535"/>
            <a:ext cx="163999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Mitochondrion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326" y="288159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05510" y="6016960"/>
            <a:ext cx="4646978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(http://</a:t>
            </a:r>
            <a:r>
              <a:rPr lang="en-US" sz="1200" dirty="0" err="1"/>
              <a:t>hyperphysics.phy-astr.gsu.edu</a:t>
            </a:r>
            <a:r>
              <a:rPr lang="en-US" sz="1200" dirty="0"/>
              <a:t>/</a:t>
            </a:r>
            <a:r>
              <a:rPr lang="en-US" sz="1200" dirty="0" err="1"/>
              <a:t>hbase</a:t>
            </a:r>
            <a:r>
              <a:rPr lang="en-US" sz="1200" dirty="0"/>
              <a:t>/biology/</a:t>
            </a:r>
            <a:r>
              <a:rPr lang="en-US" sz="1200" dirty="0" err="1"/>
              <a:t>celmem.html</a:t>
            </a:r>
            <a:r>
              <a:rPr lang="en-US" sz="1200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15803" y="5825631"/>
            <a:ext cx="16570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 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05510" y="2962653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(Biology4Kids.com)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F5661-6F41-CE4C-9B7D-B80C4CD1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895350"/>
            <a:ext cx="5918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Processes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&amp;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1430F-992F-B54B-A7D0-13BC573B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0" y="1219200"/>
            <a:ext cx="8191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Carbohydrate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</a:t>
                </a:r>
              </a:p>
              <a:p>
                <a:pPr lvl="1"/>
                <a:r>
                  <a:rPr lang="en-US" sz="2400" dirty="0"/>
                  <a:t>Identification</a:t>
                </a:r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3"/>
                <a:stretch>
                  <a:fillRect l="-1389" t="-4587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7548C-A5B2-E04D-B47B-43379C66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25" y="1162050"/>
            <a:ext cx="36449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15617-98C9-884A-B460-AEC21ED8C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12493"/>
            <a:ext cx="3213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0323"/>
            <a:ext cx="5486400" cy="3147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81000" y="4754671"/>
            <a:ext cx="541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Enzymes – help transform biomolecules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Factors (TF) – modify gene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Cellular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441366" y="43530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85DDE-25DF-C844-831A-BDBAC0C8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898144"/>
            <a:ext cx="44704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599432" y="1710541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72400" y="6324600"/>
            <a:ext cx="4572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5029200" y="10668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F3FD4-EAA1-9A4F-8668-2B49D89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3622"/>
            <a:ext cx="4876800" cy="54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3083C-D686-4C41-86E3-2B7DF29B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86200"/>
            <a:ext cx="2050938" cy="232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5E73A-E012-824D-B648-6EE048FFE49D}"/>
              </a:ext>
            </a:extLst>
          </p:cNvPr>
          <p:cNvSpPr txBox="1"/>
          <p:nvPr/>
        </p:nvSpPr>
        <p:spPr>
          <a:xfrm>
            <a:off x="6781800" y="38862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Double Helix</a:t>
            </a:r>
          </a:p>
        </p:txBody>
      </p:sp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Contain Complexes of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Ribosome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43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Chemical Reactions Create And Destroy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133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066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286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225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99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932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140368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054768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383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383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1828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A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951799" cy="492443"/>
              </a:xfrm>
              <a:prstGeom prst="rect">
                <a:avLst/>
              </a:prstGeom>
              <a:blipFill>
                <a:blip r:embed="rId5"/>
                <a:stretch>
                  <a:fillRect l="-16000" t="-25000" r="-12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6285631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6285631" cy="598369"/>
              </a:xfrm>
              <a:prstGeom prst="rect">
                <a:avLst/>
              </a:prstGeom>
              <a:blipFill>
                <a:blip r:embed="rId7"/>
                <a:stretch>
                  <a:fillRect l="-404" t="-6250" r="-606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Biochemical Pathway: Glycolysis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34103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1370719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2678668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48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41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606059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3A24-5789-6644-A894-6D6CA680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4572000" cy="838200"/>
          </a:xfrm>
        </p:spPr>
        <p:txBody>
          <a:bodyPr/>
          <a:lstStyle/>
          <a:p>
            <a:r>
              <a:rPr lang="en-US" dirty="0"/>
              <a:t>Modeling Questions: How Do Concentrations/Fluxes Change?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4FD3-4E16-9444-861E-2EBBA44D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ED102D-12D5-8B44-8F47-17A165BE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2080" b="-4616"/>
          <a:stretch/>
        </p:blipFill>
        <p:spPr bwMode="auto">
          <a:xfrm>
            <a:off x="4724400" y="1014942"/>
            <a:ext cx="419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8AF40-E151-7844-B7C2-660FE67B1B2C}"/>
              </a:ext>
            </a:extLst>
          </p:cNvPr>
          <p:cNvSpPr txBox="1"/>
          <p:nvPr/>
        </p:nvSpPr>
        <p:spPr>
          <a:xfrm>
            <a:off x="152400" y="2931855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Environment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temperature, illumination,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Substrate</a:t>
            </a:r>
            <a:r>
              <a:rPr lang="en-US" sz="2000" dirty="0"/>
              <a:t> </a:t>
            </a:r>
            <a:r>
              <a:rPr lang="en-US" sz="2000" b="1" dirty="0"/>
              <a:t>availability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glucose, O</a:t>
            </a:r>
            <a:r>
              <a:rPr lang="en-US" sz="2000" baseline="-25000" dirty="0"/>
              <a:t>2</a:t>
            </a:r>
            <a:r>
              <a:rPr lang="en-US" sz="2000" dirty="0"/>
              <a:t>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Pathway structure</a:t>
            </a:r>
            <a:r>
              <a:rPr lang="en-US" sz="2000" dirty="0"/>
              <a:t>, by adding, removing or changing the nature of a component: </a:t>
            </a:r>
            <a:r>
              <a:rPr lang="en-US" sz="2000" i="1" dirty="0"/>
              <a:t>e.g.</a:t>
            </a:r>
            <a:r>
              <a:rPr lang="en-US" sz="2000" dirty="0"/>
              <a:t> with a genetic knock, out or knock in, or a drug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2237-B481-6F4A-851A-8089D36BE5D5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35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838200"/>
          </a:xfrm>
        </p:spPr>
        <p:txBody>
          <a:bodyPr/>
          <a:lstStyle/>
          <a:p>
            <a:r>
              <a:rPr lang="en-US" sz="3200" dirty="0"/>
              <a:t>Review: Can you define the underlined terms?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cellular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4177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developing tools for modeling biological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for scalable,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 Engineering (applying software engineering to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Learning Objectives:</a:t>
            </a:r>
          </a:p>
          <a:p>
            <a:pPr lvl="1"/>
            <a:r>
              <a:rPr lang="en-US" sz="2000" dirty="0"/>
              <a:t>Explain the purpose and need for modeling in biomedicine.</a:t>
            </a:r>
          </a:p>
          <a:p>
            <a:pPr lvl="1"/>
            <a:r>
              <a:rPr lang="en-US" sz="2000" dirty="0"/>
              <a:t>Explain the basic conceptual approach used by a number of different modeling approaches. </a:t>
            </a:r>
          </a:p>
          <a:p>
            <a:pPr lvl="1"/>
            <a:r>
              <a:rPr lang="en-US" sz="2000" dirty="0"/>
              <a:t>Explain the modeling workflow and how modeling is an iterative process.</a:t>
            </a:r>
          </a:p>
          <a:p>
            <a:pPr lvl="1"/>
            <a:r>
              <a:rPr lang="en-US" sz="2000" dirty="0"/>
              <a:t>Implement basic modeling techniques such as model fitting, model selection and sensitivity analysis</a:t>
            </a:r>
          </a:p>
          <a:p>
            <a:pPr lvl="1"/>
            <a:r>
              <a:rPr lang="en-US" sz="2000" dirty="0"/>
              <a:t>Use the concept of uncertainty quantification and the limits of current modeling approaches.</a:t>
            </a:r>
          </a:p>
          <a:p>
            <a:pPr lvl="1"/>
            <a:r>
              <a:rPr lang="en-US" sz="2000" dirty="0"/>
              <a:t>Compare and contrast with other fields that model complex systems. </a:t>
            </a:r>
          </a:p>
          <a:p>
            <a:pPr lvl="1"/>
            <a:r>
              <a:rPr lang="en-US" sz="2000" dirty="0"/>
              <a:t>(For 599 only) Learn to critique published modeling papers.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30% One assignment every two weeks</a:t>
            </a:r>
          </a:p>
          <a:p>
            <a:pPr lvl="1"/>
            <a:r>
              <a:rPr lang="en-US" dirty="0"/>
              <a:t>20% Weekly short quiz</a:t>
            </a:r>
          </a:p>
          <a:p>
            <a:pPr lvl="1"/>
            <a:r>
              <a:rPr lang="en-US" dirty="0"/>
              <a:t>20% Midterm stress testing</a:t>
            </a:r>
          </a:p>
          <a:p>
            <a:pPr lvl="1"/>
            <a:r>
              <a:rPr lang="en-US" dirty="0"/>
              <a:t>30% Final stress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142278</TotalTime>
  <Words>1714</Words>
  <Application>Microsoft Macintosh PowerPoint</Application>
  <PresentationFormat>On-screen Show (4:3)</PresentationFormat>
  <Paragraphs>356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Scientific Goals of Modeling in Biology++</vt:lpstr>
      <vt:lpstr>Course Goals</vt:lpstr>
      <vt:lpstr>Instructors</vt:lpstr>
      <vt:lpstr>BIOE 599/498 Objectives &amp; Grading</vt:lpstr>
      <vt:lpstr>BIOE 599/498 Objectives &amp; Grading</vt:lpstr>
      <vt:lpstr>CSE 599V Objectives &amp; Grading</vt:lpstr>
      <vt:lpstr>Software</vt:lpstr>
      <vt:lpstr>Syllabus By Week</vt:lpstr>
      <vt:lpstr>Technical Statement of Course Objectives</vt:lpstr>
      <vt:lpstr>Biochemistry Basics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Pop Quiz: What’s This?</vt:lpstr>
      <vt:lpstr>Substructures</vt:lpstr>
      <vt:lpstr>Cellular Processes</vt:lpstr>
      <vt:lpstr>Key Biomolecules</vt:lpstr>
      <vt:lpstr>Hydrocarbons</vt:lpstr>
      <vt:lpstr>Lipids</vt:lpstr>
      <vt:lpstr>Carbohydrates</vt:lpstr>
      <vt:lpstr>Protein</vt:lpstr>
      <vt:lpstr>Nucleotides</vt:lpstr>
      <vt:lpstr>Ribonucleic Acid</vt:lpstr>
      <vt:lpstr>Deoxyribonucleic Acid</vt:lpstr>
      <vt:lpstr>PowerPoint Presentation</vt:lpstr>
      <vt:lpstr>Cells Contain Complexes of Biomolecules</vt:lpstr>
      <vt:lpstr>Chemical Reactions Create And Destroy Biomolecules</vt:lpstr>
      <vt:lpstr>Examples</vt:lpstr>
      <vt:lpstr>Chemical Kinetics Basics</vt:lpstr>
      <vt:lpstr>Reversible Reactions &amp; Steady State</vt:lpstr>
      <vt:lpstr>A Biochemical Pathway: Glycolysis</vt:lpstr>
      <vt:lpstr>Detailed Metabolic Network</vt:lpstr>
      <vt:lpstr>Enzymes</vt:lpstr>
      <vt:lpstr>Enzyme Inhibition</vt:lpstr>
      <vt:lpstr>Biochemical Reactions</vt:lpstr>
      <vt:lpstr>Metabolic Network++</vt:lpstr>
      <vt:lpstr>Biological Networks++</vt:lpstr>
      <vt:lpstr>Relationships Between Types of Network++ </vt:lpstr>
      <vt:lpstr>Modeling Questions: How Do Concentrations/Fluxes Change?</vt:lpstr>
      <vt:lpstr>Review: Can you define the underlined terms?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2201</cp:revision>
  <dcterms:created xsi:type="dcterms:W3CDTF">2008-11-04T22:35:39Z</dcterms:created>
  <dcterms:modified xsi:type="dcterms:W3CDTF">2018-09-15T15:55:23Z</dcterms:modified>
</cp:coreProperties>
</file>